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0"/>
  </p:notesMasterIdLst>
  <p:sldIdLst>
    <p:sldId id="256" r:id="rId2"/>
    <p:sldId id="286" r:id="rId3"/>
    <p:sldId id="288" r:id="rId4"/>
    <p:sldId id="299" r:id="rId5"/>
    <p:sldId id="300" r:id="rId6"/>
    <p:sldId id="301" r:id="rId7"/>
    <p:sldId id="287" r:id="rId8"/>
    <p:sldId id="289" r:id="rId9"/>
    <p:sldId id="290" r:id="rId10"/>
    <p:sldId id="291" r:id="rId11"/>
    <p:sldId id="292" r:id="rId12"/>
    <p:sldId id="293" r:id="rId13"/>
    <p:sldId id="294" r:id="rId14"/>
    <p:sldId id="295" r:id="rId15"/>
    <p:sldId id="296" r:id="rId16"/>
    <p:sldId id="297" r:id="rId17"/>
    <p:sldId id="298" r:id="rId18"/>
    <p:sldId id="30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p:restoredTop sz="92093"/>
  </p:normalViewPr>
  <p:slideViewPr>
    <p:cSldViewPr snapToGrid="0" snapToObjects="1">
      <p:cViewPr varScale="1">
        <p:scale>
          <a:sx n="80" d="100"/>
          <a:sy n="80" d="100"/>
        </p:scale>
        <p:origin x="22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testudo (from the Latin word for 'tortoise shell') provided Roman soldiers with protection against enemy attacks. Their shields were sometimes held above their heads when approaching the walls of an enemy fort.</a:t>
            </a:r>
          </a:p>
        </p:txBody>
      </p:sp>
      <p:sp>
        <p:nvSpPr>
          <p:cNvPr id="4" name="Slide Number Placeholder 3"/>
          <p:cNvSpPr>
            <a:spLocks noGrp="1"/>
          </p:cNvSpPr>
          <p:nvPr>
            <p:ph type="sldNum" sz="quarter" idx="5"/>
          </p:nvPr>
        </p:nvSpPr>
        <p:spPr/>
        <p:txBody>
          <a:bodyPr/>
          <a:lstStyle/>
          <a:p>
            <a:fld id="{348E9CBE-103D-614D-933D-6F8E197DB034}" type="slidenum">
              <a:rPr lang="en-US" smtClean="0"/>
              <a:t>9</a:t>
            </a:fld>
            <a:endParaRPr lang="en-US"/>
          </a:p>
        </p:txBody>
      </p:sp>
    </p:spTree>
    <p:extLst>
      <p:ext uri="{BB962C8B-B14F-4D97-AF65-F5344CB8AC3E}">
        <p14:creationId xmlns:p14="http://schemas.microsoft.com/office/powerpoint/2010/main" val="345063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artist's impression of an </a:t>
            </a:r>
            <a:r>
              <a:rPr lang="en-US" dirty="0" err="1"/>
              <a:t>aquilifer</a:t>
            </a:r>
            <a:r>
              <a:rPr lang="en-US" dirty="0"/>
              <a:t>, or standard-bearer, leading his men into battle</a:t>
            </a:r>
          </a:p>
        </p:txBody>
      </p:sp>
      <p:sp>
        <p:nvSpPr>
          <p:cNvPr id="4" name="Slide Number Placeholder 3"/>
          <p:cNvSpPr>
            <a:spLocks noGrp="1"/>
          </p:cNvSpPr>
          <p:nvPr>
            <p:ph type="sldNum" sz="quarter" idx="5"/>
          </p:nvPr>
        </p:nvSpPr>
        <p:spPr/>
        <p:txBody>
          <a:bodyPr/>
          <a:lstStyle/>
          <a:p>
            <a:fld id="{348E9CBE-103D-614D-933D-6F8E197DB034}" type="slidenum">
              <a:rPr lang="en-US" smtClean="0"/>
              <a:t>10</a:t>
            </a:fld>
            <a:endParaRPr lang="en-US"/>
          </a:p>
        </p:txBody>
      </p:sp>
    </p:spTree>
    <p:extLst>
      <p:ext uri="{BB962C8B-B14F-4D97-AF65-F5344CB8AC3E}">
        <p14:creationId xmlns:p14="http://schemas.microsoft.com/office/powerpoint/2010/main" val="2013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re-enactment of Roman soldiers loading a ballista, a type of catapult</a:t>
            </a:r>
          </a:p>
        </p:txBody>
      </p:sp>
      <p:sp>
        <p:nvSpPr>
          <p:cNvPr id="4" name="Slide Number Placeholder 3"/>
          <p:cNvSpPr>
            <a:spLocks noGrp="1"/>
          </p:cNvSpPr>
          <p:nvPr>
            <p:ph type="sldNum" sz="quarter" idx="5"/>
          </p:nvPr>
        </p:nvSpPr>
        <p:spPr/>
        <p:txBody>
          <a:bodyPr/>
          <a:lstStyle/>
          <a:p>
            <a:fld id="{348E9CBE-103D-614D-933D-6F8E197DB034}" type="slidenum">
              <a:rPr lang="en-US" smtClean="0"/>
              <a:t>11</a:t>
            </a:fld>
            <a:endParaRPr lang="en-US"/>
          </a:p>
        </p:txBody>
      </p:sp>
    </p:spTree>
    <p:extLst>
      <p:ext uri="{BB962C8B-B14F-4D97-AF65-F5344CB8AC3E}">
        <p14:creationId xmlns:p14="http://schemas.microsoft.com/office/powerpoint/2010/main" val="157103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Army – 30 legions</a:t>
            </a:r>
          </a:p>
          <a:p>
            <a:r>
              <a:rPr lang="en-US" dirty="0"/>
              <a:t>Legion – 4000-600 men led by </a:t>
            </a:r>
            <a:r>
              <a:rPr lang="en-US" dirty="0" err="1"/>
              <a:t>Legatus</a:t>
            </a:r>
            <a:r>
              <a:rPr lang="en-US" dirty="0"/>
              <a:t> (General)</a:t>
            </a:r>
          </a:p>
          <a:p>
            <a:r>
              <a:rPr lang="en-US" dirty="0"/>
              <a:t>Legion – made up of about 10 cohorts – broken down into smaller groups of 80-100 (centuries)</a:t>
            </a:r>
          </a:p>
          <a:p>
            <a:r>
              <a:rPr lang="en-US" dirty="0"/>
              <a:t>Century led by </a:t>
            </a:r>
            <a:r>
              <a:rPr lang="en-US" dirty="0" err="1"/>
              <a:t>centurian</a:t>
            </a:r>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14</a:t>
            </a:fld>
            <a:endParaRPr lang="en-US"/>
          </a:p>
        </p:txBody>
      </p:sp>
    </p:spTree>
    <p:extLst>
      <p:ext uri="{BB962C8B-B14F-4D97-AF65-F5344CB8AC3E}">
        <p14:creationId xmlns:p14="http://schemas.microsoft.com/office/powerpoint/2010/main" val="3230585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1/11/24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1/11/24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1/11/24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ctrTitle"/>
          </p:nvPr>
        </p:nvSpPr>
        <p:spPr>
          <a:xfrm>
            <a:off x="6730000" y="639097"/>
            <a:ext cx="4813072" cy="3686015"/>
          </a:xfrm>
        </p:spPr>
        <p:txBody>
          <a:bodyPr vert="horz" lIns="91440" tIns="45720" rIns="91440" bIns="45720" rtlCol="0">
            <a:normAutofit fontScale="90000"/>
          </a:bodyPr>
          <a:lstStyle/>
          <a:p>
            <a:r>
              <a:rPr lang="en-US" sz="7400" dirty="0"/>
              <a:t>Rome – </a:t>
            </a:r>
            <a:r>
              <a:rPr lang="en-US" sz="7400" b="1" i="1" dirty="0"/>
              <a:t>MILITARY and ECONOMIC</a:t>
            </a:r>
            <a:r>
              <a:rPr lang="en-US" sz="7400" dirty="0"/>
              <a:t> Structures</a:t>
            </a:r>
          </a:p>
        </p:txBody>
      </p:sp>
      <p:cxnSp>
        <p:nvCxnSpPr>
          <p:cNvPr id="1044" name="Straight Connector 104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6" name="Rectangle 1045">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 name="Rectangle 1047">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BE982397-4434-23FE-9A4C-A71869EC5254}"/>
              </a:ext>
            </a:extLst>
          </p:cNvPr>
          <p:cNvSpPr txBox="1"/>
          <p:nvPr/>
        </p:nvSpPr>
        <p:spPr>
          <a:xfrm>
            <a:off x="6729999" y="4398898"/>
            <a:ext cx="4366949" cy="1815882"/>
          </a:xfrm>
          <a:prstGeom prst="rect">
            <a:avLst/>
          </a:prstGeom>
          <a:noFill/>
        </p:spPr>
        <p:txBody>
          <a:bodyPr wrap="square" rtlCol="0">
            <a:spAutoFit/>
          </a:bodyPr>
          <a:lstStyle/>
          <a:p>
            <a:pPr>
              <a:spcAft>
                <a:spcPts val="600"/>
              </a:spcAft>
            </a:pPr>
            <a:r>
              <a:rPr lang="en-US" sz="2800" dirty="0">
                <a:solidFill>
                  <a:schemeClr val="accent5">
                    <a:lumMod val="75000"/>
                  </a:schemeClr>
                </a:solidFill>
              </a:rPr>
              <a:t>GOAL/S:  </a:t>
            </a:r>
            <a:br>
              <a:rPr lang="en-US" sz="2800" dirty="0">
                <a:solidFill>
                  <a:schemeClr val="accent5">
                    <a:lumMod val="75000"/>
                  </a:schemeClr>
                </a:solidFill>
              </a:rPr>
            </a:br>
            <a:r>
              <a:rPr lang="en-US" sz="2800" i="1" dirty="0">
                <a:solidFill>
                  <a:schemeClr val="accent5">
                    <a:lumMod val="75000"/>
                  </a:schemeClr>
                </a:solidFill>
              </a:rPr>
              <a:t>Identify and describe</a:t>
            </a:r>
            <a:r>
              <a:rPr lang="en-US" sz="2800" dirty="0">
                <a:solidFill>
                  <a:schemeClr val="accent5">
                    <a:lumMod val="75000"/>
                  </a:schemeClr>
                </a:solidFill>
              </a:rPr>
              <a:t> Roman </a:t>
            </a:r>
            <a:br>
              <a:rPr lang="en-US" sz="2800" dirty="0">
                <a:solidFill>
                  <a:schemeClr val="accent5">
                    <a:lumMod val="75000"/>
                  </a:schemeClr>
                </a:solidFill>
              </a:rPr>
            </a:br>
            <a:r>
              <a:rPr lang="en-US" sz="2800" u="sng" dirty="0">
                <a:solidFill>
                  <a:schemeClr val="accent5">
                    <a:lumMod val="75000"/>
                  </a:schemeClr>
                </a:solidFill>
              </a:rPr>
              <a:t>Military and Economic Structures</a:t>
            </a:r>
          </a:p>
        </p:txBody>
      </p:sp>
      <p:sp>
        <p:nvSpPr>
          <p:cNvPr id="3" name="Subtitle 2"/>
          <p:cNvSpPr>
            <a:spLocks noGrp="1"/>
          </p:cNvSpPr>
          <p:nvPr>
            <p:ph type="subTitle" idx="1"/>
          </p:nvPr>
        </p:nvSpPr>
        <p:spPr>
          <a:xfrm>
            <a:off x="7241627" y="6453741"/>
            <a:ext cx="4829101" cy="373118"/>
          </a:xfrm>
        </p:spPr>
        <p:txBody>
          <a:bodyPr vert="horz" lIns="91440" tIns="45720" rIns="91440" bIns="45720" rtlCol="0">
            <a:normAutofit fontScale="92500" lnSpcReduction="10000"/>
          </a:bodyPr>
          <a:lstStyle/>
          <a:p>
            <a:pPr algn="r"/>
            <a:r>
              <a:rPr lang="en-US" dirty="0">
                <a:solidFill>
                  <a:schemeClr val="bg1"/>
                </a:solidFill>
              </a:rPr>
              <a:t>Week 3, Lesson 1</a:t>
            </a:r>
          </a:p>
        </p:txBody>
      </p:sp>
      <p:pic>
        <p:nvPicPr>
          <p:cNvPr id="1026" name="Picture 2" descr="Violence, rebellion and sexual exploitation: the darker side of Ancient Rome  | HistoryExtra">
            <a:extLst>
              <a:ext uri="{FF2B5EF4-FFF2-40B4-BE49-F238E27FC236}">
                <a16:creationId xmlns:a16="http://schemas.microsoft.com/office/drawing/2014/main" id="{BC7FBFDB-4DAA-D09C-2122-F5322B395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22" y="1489174"/>
            <a:ext cx="6435118" cy="42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2401-73A1-45D8-90B3-B6EEB78D3B60}"/>
              </a:ext>
            </a:extLst>
          </p:cNvPr>
          <p:cNvSpPr>
            <a:spLocks noGrp="1"/>
          </p:cNvSpPr>
          <p:nvPr>
            <p:ph type="title"/>
          </p:nvPr>
        </p:nvSpPr>
        <p:spPr/>
        <p:txBody>
          <a:bodyPr>
            <a:normAutofit/>
          </a:bodyPr>
          <a:lstStyle/>
          <a:p>
            <a:pPr algn="ctr"/>
            <a:r>
              <a:rPr lang="en-US" sz="3600" dirty="0"/>
              <a:t>DISCUSSION: What does this source teach us about </a:t>
            </a:r>
            <a:r>
              <a:rPr lang="en-US" sz="3600" b="1" i="1" dirty="0">
                <a:solidFill>
                  <a:schemeClr val="accent6"/>
                </a:solidFill>
              </a:rPr>
              <a:t>Roman warfare</a:t>
            </a:r>
            <a:r>
              <a:rPr lang="en-US" sz="3600" dirty="0"/>
              <a:t>?</a:t>
            </a:r>
          </a:p>
        </p:txBody>
      </p:sp>
      <p:pic>
        <p:nvPicPr>
          <p:cNvPr id="3" name="Picture 2">
            <a:extLst>
              <a:ext uri="{FF2B5EF4-FFF2-40B4-BE49-F238E27FC236}">
                <a16:creationId xmlns:a16="http://schemas.microsoft.com/office/drawing/2014/main" id="{CC544F7F-347C-8413-162D-86D42A080E35}"/>
              </a:ext>
            </a:extLst>
          </p:cNvPr>
          <p:cNvPicPr>
            <a:picLocks noChangeAspect="1"/>
          </p:cNvPicPr>
          <p:nvPr/>
        </p:nvPicPr>
        <p:blipFill>
          <a:blip r:embed="rId3"/>
          <a:stretch>
            <a:fillRect/>
          </a:stretch>
        </p:blipFill>
        <p:spPr>
          <a:xfrm>
            <a:off x="3716628" y="1812653"/>
            <a:ext cx="4758744" cy="4758744"/>
          </a:xfrm>
          <a:prstGeom prst="rect">
            <a:avLst/>
          </a:prstGeom>
        </p:spPr>
      </p:pic>
    </p:spTree>
    <p:extLst>
      <p:ext uri="{BB962C8B-B14F-4D97-AF65-F5344CB8AC3E}">
        <p14:creationId xmlns:p14="http://schemas.microsoft.com/office/powerpoint/2010/main" val="76735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2401-73A1-45D8-90B3-B6EEB78D3B60}"/>
              </a:ext>
            </a:extLst>
          </p:cNvPr>
          <p:cNvSpPr>
            <a:spLocks noGrp="1"/>
          </p:cNvSpPr>
          <p:nvPr>
            <p:ph type="title"/>
          </p:nvPr>
        </p:nvSpPr>
        <p:spPr/>
        <p:txBody>
          <a:bodyPr>
            <a:normAutofit/>
          </a:bodyPr>
          <a:lstStyle/>
          <a:p>
            <a:pPr algn="ctr"/>
            <a:r>
              <a:rPr lang="en-US" sz="3600" dirty="0"/>
              <a:t>DISCUSSION: What does this source teach us about </a:t>
            </a:r>
            <a:r>
              <a:rPr lang="en-US" sz="3600" b="1" i="1" dirty="0">
                <a:solidFill>
                  <a:schemeClr val="accent6"/>
                </a:solidFill>
              </a:rPr>
              <a:t>Roman warfare</a:t>
            </a:r>
            <a:r>
              <a:rPr lang="en-US" sz="3600" dirty="0"/>
              <a:t>?</a:t>
            </a:r>
          </a:p>
        </p:txBody>
      </p:sp>
      <p:pic>
        <p:nvPicPr>
          <p:cNvPr id="4" name="Picture 3">
            <a:extLst>
              <a:ext uri="{FF2B5EF4-FFF2-40B4-BE49-F238E27FC236}">
                <a16:creationId xmlns:a16="http://schemas.microsoft.com/office/drawing/2014/main" id="{431E1D05-2304-91BA-BF68-558B1B0BD588}"/>
              </a:ext>
            </a:extLst>
          </p:cNvPr>
          <p:cNvPicPr>
            <a:picLocks noChangeAspect="1"/>
          </p:cNvPicPr>
          <p:nvPr/>
        </p:nvPicPr>
        <p:blipFill>
          <a:blip r:embed="rId3"/>
          <a:stretch>
            <a:fillRect/>
          </a:stretch>
        </p:blipFill>
        <p:spPr>
          <a:xfrm>
            <a:off x="2045594" y="1887708"/>
            <a:ext cx="8100811" cy="4348063"/>
          </a:xfrm>
          <a:prstGeom prst="rect">
            <a:avLst/>
          </a:prstGeom>
        </p:spPr>
      </p:pic>
    </p:spTree>
    <p:extLst>
      <p:ext uri="{BB962C8B-B14F-4D97-AF65-F5344CB8AC3E}">
        <p14:creationId xmlns:p14="http://schemas.microsoft.com/office/powerpoint/2010/main" val="422723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85BF-CB8B-296E-1C8C-04865B33AFF7}"/>
              </a:ext>
            </a:extLst>
          </p:cNvPr>
          <p:cNvSpPr>
            <a:spLocks noGrp="1"/>
          </p:cNvSpPr>
          <p:nvPr>
            <p:ph type="title"/>
          </p:nvPr>
        </p:nvSpPr>
        <p:spPr/>
        <p:txBody>
          <a:bodyPr/>
          <a:lstStyle/>
          <a:p>
            <a:r>
              <a:rPr lang="en-US" dirty="0"/>
              <a:t>WARFARE – Early Days</a:t>
            </a:r>
          </a:p>
        </p:txBody>
      </p:sp>
      <p:sp>
        <p:nvSpPr>
          <p:cNvPr id="3" name="Content Placeholder 2">
            <a:extLst>
              <a:ext uri="{FF2B5EF4-FFF2-40B4-BE49-F238E27FC236}">
                <a16:creationId xmlns:a16="http://schemas.microsoft.com/office/drawing/2014/main" id="{74B68B01-06E0-7BDB-0E3A-AB3ACCBFE48C}"/>
              </a:ext>
            </a:extLst>
          </p:cNvPr>
          <p:cNvSpPr>
            <a:spLocks noGrp="1"/>
          </p:cNvSpPr>
          <p:nvPr>
            <p:ph idx="1"/>
          </p:nvPr>
        </p:nvSpPr>
        <p:spPr/>
        <p:txBody>
          <a:bodyPr>
            <a:normAutofit/>
          </a:bodyPr>
          <a:lstStyle/>
          <a:p>
            <a:pPr>
              <a:buFont typeface="Arial" panose="020B0604020202020204" pitchFamily="34" charset="0"/>
              <a:buChar char="•"/>
            </a:pPr>
            <a:r>
              <a:rPr lang="en-US" sz="3200" dirty="0"/>
              <a:t> men had to be landowners to enter army</a:t>
            </a:r>
          </a:p>
          <a:p>
            <a:pPr>
              <a:buFont typeface="Arial" panose="020B0604020202020204" pitchFamily="34" charset="0"/>
              <a:buChar char="•"/>
            </a:pPr>
            <a:r>
              <a:rPr lang="en-US" sz="3200" dirty="0"/>
              <a:t> wealthy – horses, weapons, </a:t>
            </a:r>
            <a:r>
              <a:rPr lang="en-US" sz="3200" dirty="0" err="1"/>
              <a:t>armour</a:t>
            </a:r>
            <a:r>
              <a:rPr lang="en-US" sz="3200" dirty="0"/>
              <a:t> (formed the CAVALRY)</a:t>
            </a:r>
          </a:p>
          <a:p>
            <a:pPr>
              <a:buFont typeface="Arial" panose="020B0604020202020204" pitchFamily="34" charset="0"/>
              <a:buChar char="•"/>
            </a:pPr>
            <a:r>
              <a:rPr lang="en-US" sz="3200" dirty="0"/>
              <a:t> 260BCE – gained control of Italy</a:t>
            </a:r>
          </a:p>
          <a:p>
            <a:pPr>
              <a:buFont typeface="Arial" panose="020B0604020202020204" pitchFamily="34" charset="0"/>
              <a:buChar char="•"/>
            </a:pPr>
            <a:r>
              <a:rPr lang="en-US" sz="3200" dirty="0"/>
              <a:t> 10BCE – Roman Consul Marius – no longer needed to have land to join</a:t>
            </a:r>
          </a:p>
          <a:p>
            <a:pPr lvl="1">
              <a:buFont typeface="Arial" panose="020B0604020202020204" pitchFamily="34" charset="0"/>
              <a:buChar char="•"/>
            </a:pPr>
            <a:r>
              <a:rPr lang="en-US" sz="2800" b="1" i="1" dirty="0">
                <a:solidFill>
                  <a:schemeClr val="accent6"/>
                </a:solidFill>
              </a:rPr>
              <a:t>WHY do you think this change might have occurred?</a:t>
            </a:r>
          </a:p>
        </p:txBody>
      </p:sp>
    </p:spTree>
    <p:extLst>
      <p:ext uri="{BB962C8B-B14F-4D97-AF65-F5344CB8AC3E}">
        <p14:creationId xmlns:p14="http://schemas.microsoft.com/office/powerpoint/2010/main" val="410540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85BF-CB8B-296E-1C8C-04865B33AFF7}"/>
              </a:ext>
            </a:extLst>
          </p:cNvPr>
          <p:cNvSpPr>
            <a:spLocks noGrp="1"/>
          </p:cNvSpPr>
          <p:nvPr>
            <p:ph type="title"/>
          </p:nvPr>
        </p:nvSpPr>
        <p:spPr/>
        <p:txBody>
          <a:bodyPr/>
          <a:lstStyle/>
          <a:p>
            <a:r>
              <a:rPr lang="en-US" dirty="0"/>
              <a:t>WARFARE – Organisation</a:t>
            </a:r>
          </a:p>
        </p:txBody>
      </p:sp>
      <p:sp>
        <p:nvSpPr>
          <p:cNvPr id="3" name="Content Placeholder 2">
            <a:extLst>
              <a:ext uri="{FF2B5EF4-FFF2-40B4-BE49-F238E27FC236}">
                <a16:creationId xmlns:a16="http://schemas.microsoft.com/office/drawing/2014/main" id="{74B68B01-06E0-7BDB-0E3A-AB3ACCBFE48C}"/>
              </a:ext>
            </a:extLst>
          </p:cNvPr>
          <p:cNvSpPr>
            <a:spLocks noGrp="1"/>
          </p:cNvSpPr>
          <p:nvPr>
            <p:ph idx="1"/>
          </p:nvPr>
        </p:nvSpPr>
        <p:spPr/>
        <p:txBody>
          <a:bodyPr>
            <a:normAutofit lnSpcReduction="10000"/>
          </a:bodyPr>
          <a:lstStyle/>
          <a:p>
            <a:pPr>
              <a:buFont typeface="Arial" panose="020B0604020202020204" pitchFamily="34" charset="0"/>
              <a:buChar char="•"/>
            </a:pPr>
            <a:r>
              <a:rPr lang="en-US" sz="2800" dirty="0"/>
              <a:t> hierarchical and disciplined</a:t>
            </a:r>
          </a:p>
          <a:p>
            <a:pPr>
              <a:buFont typeface="Arial" panose="020B0604020202020204" pitchFamily="34" charset="0"/>
              <a:buChar char="•"/>
            </a:pPr>
            <a:r>
              <a:rPr lang="en-US" sz="2800" b="1" i="1" dirty="0">
                <a:solidFill>
                  <a:schemeClr val="accent6"/>
                </a:solidFill>
              </a:rPr>
              <a:t> </a:t>
            </a:r>
            <a:r>
              <a:rPr lang="en-US" sz="2800" dirty="0">
                <a:solidFill>
                  <a:schemeClr val="tx1"/>
                </a:solidFill>
              </a:rPr>
              <a:t>Soldiers – </a:t>
            </a:r>
            <a:r>
              <a:rPr lang="en-US" sz="2800" b="1" i="1" dirty="0">
                <a:solidFill>
                  <a:schemeClr val="accent6"/>
                </a:solidFill>
              </a:rPr>
              <a:t>legionaries</a:t>
            </a:r>
            <a:endParaRPr lang="en-US" sz="2800" b="1" i="1" dirty="0">
              <a:solidFill>
                <a:schemeClr val="tx1"/>
              </a:solidFill>
            </a:endParaRPr>
          </a:p>
          <a:p>
            <a:pPr>
              <a:buFont typeface="Arial" panose="020B0604020202020204" pitchFamily="34" charset="0"/>
              <a:buChar char="•"/>
            </a:pPr>
            <a:r>
              <a:rPr lang="en-US" sz="2800" dirty="0">
                <a:solidFill>
                  <a:schemeClr val="tx1"/>
                </a:solidFill>
              </a:rPr>
              <a:t> General – </a:t>
            </a:r>
            <a:r>
              <a:rPr lang="en-US" sz="2800" b="1" i="1" dirty="0" err="1">
                <a:solidFill>
                  <a:schemeClr val="accent6"/>
                </a:solidFill>
              </a:rPr>
              <a:t>legatus</a:t>
            </a:r>
            <a:endParaRPr lang="en-US" sz="2800" b="1" i="1" dirty="0">
              <a:solidFill>
                <a:schemeClr val="accent6"/>
              </a:solidFill>
            </a:endParaRPr>
          </a:p>
          <a:p>
            <a:pPr>
              <a:buFont typeface="Arial" panose="020B0604020202020204" pitchFamily="34" charset="0"/>
              <a:buChar char="•"/>
            </a:pPr>
            <a:r>
              <a:rPr lang="en-US" sz="2800" dirty="0">
                <a:solidFill>
                  <a:schemeClr val="tx1"/>
                </a:solidFill>
              </a:rPr>
              <a:t> Groups – </a:t>
            </a:r>
            <a:r>
              <a:rPr lang="en-US" sz="2800" b="1" i="1" dirty="0">
                <a:solidFill>
                  <a:schemeClr val="accent6"/>
                </a:solidFill>
              </a:rPr>
              <a:t>cohorts</a:t>
            </a:r>
          </a:p>
          <a:p>
            <a:pPr>
              <a:buFont typeface="Arial" panose="020B0604020202020204" pitchFamily="34" charset="0"/>
              <a:buChar char="•"/>
            </a:pPr>
            <a:r>
              <a:rPr lang="en-US" sz="2800" dirty="0">
                <a:solidFill>
                  <a:schemeClr val="tx1"/>
                </a:solidFill>
              </a:rPr>
              <a:t> Cohorts broken down into smaller groups – </a:t>
            </a:r>
            <a:r>
              <a:rPr lang="en-US" sz="2800" b="1" i="1" dirty="0">
                <a:solidFill>
                  <a:schemeClr val="accent6"/>
                </a:solidFill>
              </a:rPr>
              <a:t>centuries</a:t>
            </a:r>
          </a:p>
          <a:p>
            <a:pPr>
              <a:buFont typeface="Arial" panose="020B0604020202020204" pitchFamily="34" charset="0"/>
              <a:buChar char="•"/>
            </a:pPr>
            <a:r>
              <a:rPr lang="en-US" sz="2800" dirty="0">
                <a:solidFill>
                  <a:schemeClr val="accent6"/>
                </a:solidFill>
              </a:rPr>
              <a:t> </a:t>
            </a:r>
            <a:r>
              <a:rPr lang="en-US" sz="2800" dirty="0">
                <a:solidFill>
                  <a:schemeClr val="tx1"/>
                </a:solidFill>
              </a:rPr>
              <a:t>Soldier leading a century – </a:t>
            </a:r>
            <a:r>
              <a:rPr lang="en-US" sz="2800" b="1" i="1" dirty="0">
                <a:solidFill>
                  <a:schemeClr val="accent6"/>
                </a:solidFill>
              </a:rPr>
              <a:t>centurion</a:t>
            </a:r>
          </a:p>
          <a:p>
            <a:pPr>
              <a:buFont typeface="Arial" panose="020B0604020202020204" pitchFamily="34" charset="0"/>
              <a:buChar char="•"/>
            </a:pPr>
            <a:r>
              <a:rPr lang="en-US" sz="2800" dirty="0">
                <a:solidFill>
                  <a:schemeClr val="accent6"/>
                </a:solidFill>
              </a:rPr>
              <a:t> </a:t>
            </a:r>
            <a:r>
              <a:rPr lang="en-US" sz="2800" dirty="0">
                <a:solidFill>
                  <a:schemeClr val="tx1"/>
                </a:solidFill>
              </a:rPr>
              <a:t>Roman citizen joined – </a:t>
            </a:r>
            <a:r>
              <a:rPr lang="en-US" sz="2800" b="1" i="1" dirty="0" err="1">
                <a:solidFill>
                  <a:schemeClr val="accent6"/>
                </a:solidFill>
              </a:rPr>
              <a:t>auxillaries</a:t>
            </a:r>
            <a:r>
              <a:rPr lang="en-US" sz="2800" b="1" i="1" dirty="0">
                <a:solidFill>
                  <a:schemeClr val="accent6"/>
                </a:solidFill>
              </a:rPr>
              <a:t> (</a:t>
            </a:r>
            <a:r>
              <a:rPr lang="en-US" sz="2800" b="1" dirty="0">
                <a:solidFill>
                  <a:schemeClr val="accent6"/>
                </a:solidFill>
              </a:rPr>
              <a:t>special skills – archery, front line)</a:t>
            </a:r>
            <a:endParaRPr lang="en-US" sz="2800" b="1" i="1" dirty="0">
              <a:solidFill>
                <a:schemeClr val="accent6"/>
              </a:solidFill>
            </a:endParaRPr>
          </a:p>
          <a:p>
            <a:pPr>
              <a:buFont typeface="Arial" panose="020B0604020202020204" pitchFamily="34" charset="0"/>
              <a:buChar char="•"/>
            </a:pPr>
            <a:endParaRPr lang="en-US" sz="2800" b="1" i="1" dirty="0">
              <a:solidFill>
                <a:schemeClr val="accent6"/>
              </a:solidFill>
            </a:endParaRPr>
          </a:p>
          <a:p>
            <a:pPr>
              <a:buFont typeface="Arial" panose="020B0604020202020204" pitchFamily="34" charset="0"/>
              <a:buChar char="•"/>
            </a:pPr>
            <a:endParaRPr lang="en-US" sz="2800" b="1" i="1" dirty="0">
              <a:solidFill>
                <a:schemeClr val="accent6"/>
              </a:solidFill>
            </a:endParaRPr>
          </a:p>
        </p:txBody>
      </p:sp>
    </p:spTree>
    <p:extLst>
      <p:ext uri="{BB962C8B-B14F-4D97-AF65-F5344CB8AC3E}">
        <p14:creationId xmlns:p14="http://schemas.microsoft.com/office/powerpoint/2010/main" val="2999152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0 maps that explain the Roman Empire | Roman legion, Roman empire map,  Roman empire">
            <a:extLst>
              <a:ext uri="{FF2B5EF4-FFF2-40B4-BE49-F238E27FC236}">
                <a16:creationId xmlns:a16="http://schemas.microsoft.com/office/drawing/2014/main" id="{067EED92-26C6-2103-884D-297EF456B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0"/>
            <a:ext cx="10401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8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85BF-CB8B-296E-1C8C-04865B33AFF7}"/>
              </a:ext>
            </a:extLst>
          </p:cNvPr>
          <p:cNvSpPr>
            <a:spLocks noGrp="1"/>
          </p:cNvSpPr>
          <p:nvPr>
            <p:ph type="title"/>
          </p:nvPr>
        </p:nvSpPr>
        <p:spPr/>
        <p:txBody>
          <a:bodyPr/>
          <a:lstStyle/>
          <a:p>
            <a:r>
              <a:rPr lang="en-US" dirty="0"/>
              <a:t>WARFARE – Organisation</a:t>
            </a:r>
          </a:p>
        </p:txBody>
      </p:sp>
      <p:sp>
        <p:nvSpPr>
          <p:cNvPr id="3" name="Content Placeholder 2">
            <a:extLst>
              <a:ext uri="{FF2B5EF4-FFF2-40B4-BE49-F238E27FC236}">
                <a16:creationId xmlns:a16="http://schemas.microsoft.com/office/drawing/2014/main" id="{74B68B01-06E0-7BDB-0E3A-AB3ACCBFE48C}"/>
              </a:ext>
            </a:extLst>
          </p:cNvPr>
          <p:cNvSpPr>
            <a:spLocks noGrp="1"/>
          </p:cNvSpPr>
          <p:nvPr>
            <p:ph idx="1"/>
          </p:nvPr>
        </p:nvSpPr>
        <p:spPr/>
        <p:txBody>
          <a:bodyPr>
            <a:normAutofit/>
          </a:bodyPr>
          <a:lstStyle/>
          <a:p>
            <a:pPr>
              <a:buFont typeface="Arial" panose="020B0604020202020204" pitchFamily="34" charset="0"/>
              <a:buChar char="•"/>
            </a:pPr>
            <a:r>
              <a:rPr lang="en-US" sz="2800" dirty="0">
                <a:solidFill>
                  <a:schemeClr val="tx1"/>
                </a:solidFill>
              </a:rPr>
              <a:t> Organised by age – youngest at front</a:t>
            </a:r>
          </a:p>
          <a:p>
            <a:pPr>
              <a:buFont typeface="Arial" panose="020B0604020202020204" pitchFamily="34" charset="0"/>
              <a:buChar char="•"/>
            </a:pPr>
            <a:r>
              <a:rPr lang="en-US" sz="2800" dirty="0">
                <a:solidFill>
                  <a:schemeClr val="tx1"/>
                </a:solidFill>
              </a:rPr>
              <a:t> Woolen tunic, body </a:t>
            </a:r>
            <a:r>
              <a:rPr lang="en-US" sz="2800" dirty="0" err="1">
                <a:solidFill>
                  <a:schemeClr val="tx1"/>
                </a:solidFill>
              </a:rPr>
              <a:t>armour</a:t>
            </a:r>
            <a:r>
              <a:rPr lang="en-US" sz="2800" dirty="0">
                <a:solidFill>
                  <a:schemeClr val="tx1"/>
                </a:solidFill>
              </a:rPr>
              <a:t>, iron plates, helmet, belt, leather sandals</a:t>
            </a:r>
          </a:p>
          <a:p>
            <a:pPr>
              <a:buFont typeface="Arial" panose="020B0604020202020204" pitchFamily="34" charset="0"/>
              <a:buChar char="•"/>
            </a:pPr>
            <a:r>
              <a:rPr lang="en-US" sz="2800" dirty="0">
                <a:solidFill>
                  <a:schemeClr val="tx1"/>
                </a:solidFill>
              </a:rPr>
              <a:t> dagger, sword, javelin (spear), large shield</a:t>
            </a:r>
          </a:p>
        </p:txBody>
      </p:sp>
    </p:spTree>
    <p:extLst>
      <p:ext uri="{BB962C8B-B14F-4D97-AF65-F5344CB8AC3E}">
        <p14:creationId xmlns:p14="http://schemas.microsoft.com/office/powerpoint/2010/main" val="110027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E9719-E1F8-4D98-E14C-3EBC0AABE268}"/>
              </a:ext>
            </a:extLst>
          </p:cNvPr>
          <p:cNvSpPr>
            <a:spLocks noGrp="1"/>
          </p:cNvSpPr>
          <p:nvPr>
            <p:ph type="title"/>
          </p:nvPr>
        </p:nvSpPr>
        <p:spPr>
          <a:xfrm>
            <a:off x="231820" y="109920"/>
            <a:ext cx="7467259" cy="4651120"/>
          </a:xfrm>
        </p:spPr>
        <p:txBody>
          <a:bodyPr vert="horz" lIns="91440" tIns="45720" rIns="91440" bIns="45720" rtlCol="0" anchor="b">
            <a:noAutofit/>
          </a:bodyPr>
          <a:lstStyle/>
          <a:p>
            <a:pPr algn="ctr"/>
            <a:r>
              <a:rPr lang="en-US" sz="2600" dirty="0">
                <a:solidFill>
                  <a:srgbClr val="FFFFFF"/>
                </a:solidFill>
              </a:rPr>
              <a:t>Each legion of the Roman army carried a </a:t>
            </a:r>
            <a:r>
              <a:rPr lang="en-US" sz="2600" b="1" i="1" u="sng" dirty="0">
                <a:solidFill>
                  <a:srgbClr val="FFFFFF"/>
                </a:solidFill>
              </a:rPr>
              <a:t>standard</a:t>
            </a:r>
            <a:r>
              <a:rPr lang="en-US" sz="2600" dirty="0">
                <a:solidFill>
                  <a:srgbClr val="FFFFFF"/>
                </a:solidFill>
              </a:rPr>
              <a:t> into battle. A Standard was a silver eagle called an </a:t>
            </a:r>
            <a:r>
              <a:rPr lang="en-US" sz="2600" b="1" i="1" u="sng" dirty="0">
                <a:solidFill>
                  <a:srgbClr val="FFFFFF"/>
                </a:solidFill>
              </a:rPr>
              <a:t>Aquila</a:t>
            </a:r>
            <a:r>
              <a:rPr lang="en-US" sz="2600" dirty="0">
                <a:solidFill>
                  <a:srgbClr val="FFFFFF"/>
                </a:solidFill>
              </a:rPr>
              <a:t> mounted on a pole that identified each legion. </a:t>
            </a:r>
            <a:br>
              <a:rPr lang="en-US" sz="2600" dirty="0">
                <a:solidFill>
                  <a:srgbClr val="FFFFFF"/>
                </a:solidFill>
              </a:rPr>
            </a:br>
            <a:br>
              <a:rPr lang="en-US" sz="2600" dirty="0">
                <a:solidFill>
                  <a:srgbClr val="FFFFFF"/>
                </a:solidFill>
              </a:rPr>
            </a:br>
            <a:r>
              <a:rPr lang="en-US" sz="2600" dirty="0">
                <a:solidFill>
                  <a:srgbClr val="FFFFFF"/>
                </a:solidFill>
              </a:rPr>
              <a:t>It was a </a:t>
            </a:r>
            <a:r>
              <a:rPr lang="en-US" sz="2600" b="1" i="1" u="sng" dirty="0">
                <a:solidFill>
                  <a:srgbClr val="FFFFFF"/>
                </a:solidFill>
              </a:rPr>
              <a:t>symbol of their strength </a:t>
            </a:r>
            <a:r>
              <a:rPr lang="en-US" sz="2600" dirty="0">
                <a:solidFill>
                  <a:srgbClr val="FFFFFF"/>
                </a:solidFill>
              </a:rPr>
              <a:t>and therefore a matter of great shame if the standard was lost or captured. </a:t>
            </a:r>
            <a:br>
              <a:rPr lang="en-US" sz="2600" dirty="0">
                <a:solidFill>
                  <a:srgbClr val="FFFFFF"/>
                </a:solidFill>
              </a:rPr>
            </a:br>
            <a:r>
              <a:rPr lang="en-US" sz="2600" dirty="0">
                <a:solidFill>
                  <a:srgbClr val="FFFFFF"/>
                </a:solidFill>
              </a:rPr>
              <a:t>This could destroy the morale and discipline of the legion on the battlefield.</a:t>
            </a:r>
            <a:br>
              <a:rPr lang="en-US" sz="2600" dirty="0">
                <a:solidFill>
                  <a:srgbClr val="FFFFFF"/>
                </a:solidFill>
              </a:rPr>
            </a:br>
            <a:br>
              <a:rPr lang="en-US" sz="2600" dirty="0">
                <a:solidFill>
                  <a:srgbClr val="FFFFFF"/>
                </a:solidFill>
              </a:rPr>
            </a:br>
            <a:r>
              <a:rPr lang="en-US" sz="2600" dirty="0">
                <a:solidFill>
                  <a:srgbClr val="FFFFFF"/>
                </a:solidFill>
              </a:rPr>
              <a:t>There were several </a:t>
            </a:r>
            <a:r>
              <a:rPr lang="en-US" sz="2600" b="1" i="1" u="sng" dirty="0">
                <a:solidFill>
                  <a:srgbClr val="FFFFFF"/>
                </a:solidFill>
              </a:rPr>
              <a:t>standard-bearers </a:t>
            </a:r>
            <a:r>
              <a:rPr lang="en-US" sz="2600" dirty="0">
                <a:solidFill>
                  <a:srgbClr val="FFFFFF"/>
                </a:solidFill>
              </a:rPr>
              <a:t>in Rome’s army who were chosen for their leadership qualities. They were known as </a:t>
            </a:r>
            <a:r>
              <a:rPr lang="en-US" sz="2600" b="1" i="1" u="sng" dirty="0" err="1">
                <a:solidFill>
                  <a:srgbClr val="FFFFFF"/>
                </a:solidFill>
              </a:rPr>
              <a:t>aquilifer</a:t>
            </a:r>
            <a:r>
              <a:rPr lang="en-US" sz="2600" dirty="0">
                <a:solidFill>
                  <a:srgbClr val="FFFFFF"/>
                </a:solidFill>
              </a:rPr>
              <a:t>, because they carried the </a:t>
            </a:r>
            <a:r>
              <a:rPr lang="en-US" sz="2600" b="1" i="1" u="sng" dirty="0">
                <a:solidFill>
                  <a:srgbClr val="FFFFFF"/>
                </a:solidFill>
              </a:rPr>
              <a:t>aquila</a:t>
            </a:r>
            <a:r>
              <a:rPr lang="en-US" sz="2600" dirty="0">
                <a:solidFill>
                  <a:srgbClr val="FFFFFF"/>
                </a:solidFill>
              </a:rPr>
              <a:t>.</a:t>
            </a:r>
          </a:p>
        </p:txBody>
      </p:sp>
      <p:pic>
        <p:nvPicPr>
          <p:cNvPr id="3" name="Picture 2">
            <a:extLst>
              <a:ext uri="{FF2B5EF4-FFF2-40B4-BE49-F238E27FC236}">
                <a16:creationId xmlns:a16="http://schemas.microsoft.com/office/drawing/2014/main" id="{DA8FAA8A-9936-52BD-EE4A-CD43F027FE09}"/>
              </a:ext>
            </a:extLst>
          </p:cNvPr>
          <p:cNvPicPr>
            <a:picLocks noChangeAspect="1"/>
          </p:cNvPicPr>
          <p:nvPr/>
        </p:nvPicPr>
        <p:blipFill>
          <a:blip r:embed="rId2"/>
          <a:stretch>
            <a:fillRect/>
          </a:stretch>
        </p:blipFill>
        <p:spPr>
          <a:xfrm>
            <a:off x="7731686" y="323790"/>
            <a:ext cx="4327330" cy="4327330"/>
          </a:xfrm>
          <a:prstGeom prst="rect">
            <a:avLst/>
          </a:prstGeom>
        </p:spPr>
      </p:pic>
    </p:spTree>
    <p:extLst>
      <p:ext uri="{BB962C8B-B14F-4D97-AF65-F5344CB8AC3E}">
        <p14:creationId xmlns:p14="http://schemas.microsoft.com/office/powerpoint/2010/main" val="37748585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85BF-CB8B-296E-1C8C-04865B33AFF7}"/>
              </a:ext>
            </a:extLst>
          </p:cNvPr>
          <p:cNvSpPr>
            <a:spLocks noGrp="1"/>
          </p:cNvSpPr>
          <p:nvPr>
            <p:ph type="title"/>
          </p:nvPr>
        </p:nvSpPr>
        <p:spPr/>
        <p:txBody>
          <a:bodyPr/>
          <a:lstStyle/>
          <a:p>
            <a:r>
              <a:rPr lang="en-US" dirty="0"/>
              <a:t>WARFARE – Siege</a:t>
            </a:r>
          </a:p>
        </p:txBody>
      </p:sp>
      <p:sp>
        <p:nvSpPr>
          <p:cNvPr id="3" name="Content Placeholder 2">
            <a:extLst>
              <a:ext uri="{FF2B5EF4-FFF2-40B4-BE49-F238E27FC236}">
                <a16:creationId xmlns:a16="http://schemas.microsoft.com/office/drawing/2014/main" id="{74B68B01-06E0-7BDB-0E3A-AB3ACCBFE48C}"/>
              </a:ext>
            </a:extLst>
          </p:cNvPr>
          <p:cNvSpPr>
            <a:spLocks noGrp="1"/>
          </p:cNvSpPr>
          <p:nvPr>
            <p:ph idx="1"/>
          </p:nvPr>
        </p:nvSpPr>
        <p:spPr/>
        <p:txBody>
          <a:bodyPr>
            <a:normAutofit/>
          </a:bodyPr>
          <a:lstStyle/>
          <a:p>
            <a:pPr>
              <a:buFont typeface="Arial" panose="020B0604020202020204" pitchFamily="34" charset="0"/>
              <a:buChar char="•"/>
            </a:pPr>
            <a:r>
              <a:rPr lang="en-US" sz="2800" dirty="0">
                <a:solidFill>
                  <a:schemeClr val="tx1"/>
                </a:solidFill>
              </a:rPr>
              <a:t>STRATEGIES</a:t>
            </a:r>
          </a:p>
          <a:p>
            <a:pPr lvl="1">
              <a:buFont typeface="Wingdings" pitchFamily="2" charset="2"/>
              <a:buChar char="Ø"/>
            </a:pPr>
            <a:r>
              <a:rPr lang="en-US" sz="2600" dirty="0">
                <a:solidFill>
                  <a:schemeClr val="tx1"/>
                </a:solidFill>
              </a:rPr>
              <a:t> surrounding enemy city and starving into submission by building two walls (inner – barrier to supplies, outer – protect Roman troops)</a:t>
            </a:r>
          </a:p>
          <a:p>
            <a:pPr lvl="1">
              <a:buFont typeface="Wingdings" pitchFamily="2" charset="2"/>
              <a:buChar char="Ø"/>
            </a:pPr>
            <a:r>
              <a:rPr lang="en-US" sz="2600" dirty="0">
                <a:solidFill>
                  <a:schemeClr val="tx1"/>
                </a:solidFill>
              </a:rPr>
              <a:t> slaughtering after surrender</a:t>
            </a:r>
          </a:p>
          <a:p>
            <a:pPr lvl="1">
              <a:buFont typeface="Wingdings" pitchFamily="2" charset="2"/>
              <a:buChar char="Ø"/>
            </a:pPr>
            <a:r>
              <a:rPr lang="en-US" sz="2600" dirty="0">
                <a:solidFill>
                  <a:schemeClr val="tx1"/>
                </a:solidFill>
              </a:rPr>
              <a:t> Catapults (stones, rotting animals to spread disease) and battering rams</a:t>
            </a:r>
          </a:p>
          <a:p>
            <a:pPr lvl="1">
              <a:buFont typeface="Wingdings" pitchFamily="2" charset="2"/>
              <a:buChar char="Ø"/>
            </a:pPr>
            <a:r>
              <a:rPr lang="en-US" sz="2600" dirty="0">
                <a:solidFill>
                  <a:schemeClr val="tx1"/>
                </a:solidFill>
              </a:rPr>
              <a:t> Dig tunnels under weak section of wall to collapse it</a:t>
            </a:r>
          </a:p>
          <a:p>
            <a:pPr lvl="1">
              <a:buFont typeface="Wingdings" pitchFamily="2" charset="2"/>
              <a:buChar char="Ø"/>
            </a:pPr>
            <a:endParaRPr lang="en-US" sz="2600" dirty="0">
              <a:solidFill>
                <a:schemeClr val="tx1"/>
              </a:solidFill>
            </a:endParaRPr>
          </a:p>
        </p:txBody>
      </p:sp>
    </p:spTree>
    <p:extLst>
      <p:ext uri="{BB962C8B-B14F-4D97-AF65-F5344CB8AC3E}">
        <p14:creationId xmlns:p14="http://schemas.microsoft.com/office/powerpoint/2010/main" val="164942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2050" name="Picture 2" descr="Catapult | Definition, History, Types, Design, &amp; Facts | Britannica">
            <a:extLst>
              <a:ext uri="{FF2B5EF4-FFF2-40B4-BE49-F238E27FC236}">
                <a16:creationId xmlns:a16="http://schemas.microsoft.com/office/drawing/2014/main" id="{368B8410-F8C8-A926-B00E-9DFE7714E98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C268B6-66E1-3374-A77D-407285C9718F}"/>
              </a:ext>
            </a:extLst>
          </p:cNvPr>
          <p:cNvSpPr>
            <a:spLocks noGrp="1"/>
          </p:cNvSpPr>
          <p:nvPr>
            <p:ph type="ctrTitle"/>
          </p:nvPr>
        </p:nvSpPr>
        <p:spPr>
          <a:xfrm>
            <a:off x="1097280" y="758952"/>
            <a:ext cx="10058400" cy="3566160"/>
          </a:xfrm>
        </p:spPr>
        <p:txBody>
          <a:bodyPr>
            <a:normAutofit/>
          </a:bodyPr>
          <a:lstStyle/>
          <a:p>
            <a:r>
              <a:rPr lang="en-US">
                <a:solidFill>
                  <a:schemeClr val="tx1"/>
                </a:solidFill>
              </a:rPr>
              <a:t>Make a catapult</a:t>
            </a:r>
          </a:p>
        </p:txBody>
      </p:sp>
      <p:sp>
        <p:nvSpPr>
          <p:cNvPr id="3" name="Subtitle 2">
            <a:extLst>
              <a:ext uri="{FF2B5EF4-FFF2-40B4-BE49-F238E27FC236}">
                <a16:creationId xmlns:a16="http://schemas.microsoft.com/office/drawing/2014/main" id="{33F9D479-D456-DBB9-BABF-43E06E7DD177}"/>
              </a:ext>
            </a:extLst>
          </p:cNvPr>
          <p:cNvSpPr>
            <a:spLocks noGrp="1"/>
          </p:cNvSpPr>
          <p:nvPr>
            <p:ph type="subTitle" idx="1"/>
          </p:nvPr>
        </p:nvSpPr>
        <p:spPr>
          <a:xfrm>
            <a:off x="1100051" y="4455621"/>
            <a:ext cx="10058400" cy="1143000"/>
          </a:xfrm>
        </p:spPr>
        <p:txBody>
          <a:bodyPr>
            <a:normAutofit/>
          </a:bodyPr>
          <a:lstStyle/>
          <a:p>
            <a:r>
              <a:rPr lang="en-US">
                <a:solidFill>
                  <a:schemeClr val="tx1"/>
                </a:solidFill>
              </a:rPr>
              <a:t>Activity – who can launch the furthest?</a:t>
            </a: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CFAB7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58697A"/>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26683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763A9-C454-9A66-F484-077FF5D53035}"/>
              </a:ext>
            </a:extLst>
          </p:cNvPr>
          <p:cNvSpPr>
            <a:spLocks noGrp="1"/>
          </p:cNvSpPr>
          <p:nvPr>
            <p:ph type="title"/>
          </p:nvPr>
        </p:nvSpPr>
        <p:spPr>
          <a:xfrm>
            <a:off x="5181601" y="634946"/>
            <a:ext cx="6368142" cy="1450757"/>
          </a:xfrm>
        </p:spPr>
        <p:txBody>
          <a:bodyPr>
            <a:normAutofit/>
          </a:bodyPr>
          <a:lstStyle/>
          <a:p>
            <a:r>
              <a:rPr lang="en-US" sz="5400" dirty="0">
                <a:solidFill>
                  <a:srgbClr val="7A6E59"/>
                </a:solidFill>
              </a:rPr>
              <a:t>This week:</a:t>
            </a:r>
          </a:p>
        </p:txBody>
      </p:sp>
      <p:pic>
        <p:nvPicPr>
          <p:cNvPr id="5" name="Picture 4" descr="White pillars">
            <a:extLst>
              <a:ext uri="{FF2B5EF4-FFF2-40B4-BE49-F238E27FC236}">
                <a16:creationId xmlns:a16="http://schemas.microsoft.com/office/drawing/2014/main" id="{445E3589-DD96-AB29-1953-4E62BD7FAD4E}"/>
              </a:ext>
            </a:extLst>
          </p:cNvPr>
          <p:cNvPicPr>
            <a:picLocks noChangeAspect="1"/>
          </p:cNvPicPr>
          <p:nvPr/>
        </p:nvPicPr>
        <p:blipFill rotWithShape="1">
          <a:blip r:embed="rId2"/>
          <a:srcRect l="31622" r="23158" b="1"/>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C5F9E82-981E-1CED-2AB9-17950362EF40}"/>
              </a:ext>
            </a:extLst>
          </p:cNvPr>
          <p:cNvSpPr>
            <a:spLocks noGrp="1"/>
          </p:cNvSpPr>
          <p:nvPr>
            <p:ph idx="1"/>
          </p:nvPr>
        </p:nvSpPr>
        <p:spPr>
          <a:xfrm>
            <a:off x="5181601" y="2198914"/>
            <a:ext cx="6368142" cy="3670180"/>
          </a:xfrm>
        </p:spPr>
        <p:txBody>
          <a:bodyPr>
            <a:normAutofit fontScale="92500"/>
          </a:bodyPr>
          <a:lstStyle/>
          <a:p>
            <a:pPr>
              <a:buFont typeface="Arial" panose="020B0604020202020204" pitchFamily="34" charset="0"/>
              <a:buChar char="•"/>
            </a:pPr>
            <a:r>
              <a:rPr lang="en-US" sz="4400" dirty="0"/>
              <a:t> Roman </a:t>
            </a:r>
            <a:r>
              <a:rPr lang="en-US" sz="4400" b="1" i="1" dirty="0">
                <a:solidFill>
                  <a:srgbClr val="7030A0"/>
                </a:solidFill>
              </a:rPr>
              <a:t>MILITARY</a:t>
            </a:r>
            <a:r>
              <a:rPr lang="en-US" sz="4400" dirty="0"/>
              <a:t> structures</a:t>
            </a:r>
          </a:p>
          <a:p>
            <a:pPr>
              <a:buFont typeface="Arial" panose="020B0604020202020204" pitchFamily="34" charset="0"/>
              <a:buChar char="•"/>
            </a:pPr>
            <a:r>
              <a:rPr lang="en-US" sz="4400" dirty="0"/>
              <a:t> Roman </a:t>
            </a:r>
            <a:r>
              <a:rPr lang="en-US" sz="4400" b="1" i="1" dirty="0">
                <a:solidFill>
                  <a:srgbClr val="7030A0"/>
                </a:solidFill>
              </a:rPr>
              <a:t>ECONOMIC</a:t>
            </a:r>
            <a:r>
              <a:rPr lang="en-US" sz="4400" dirty="0"/>
              <a:t> features</a:t>
            </a:r>
          </a:p>
          <a:p>
            <a:pPr>
              <a:buFont typeface="Arial" panose="020B0604020202020204" pitchFamily="34" charset="0"/>
              <a:buChar char="•"/>
            </a:pPr>
            <a:r>
              <a:rPr lang="en-US" sz="4400" dirty="0"/>
              <a:t> Historical Context – What was actually going on in Rome?</a:t>
            </a:r>
          </a:p>
        </p:txBody>
      </p:sp>
    </p:spTree>
    <p:extLst>
      <p:ext uri="{BB962C8B-B14F-4D97-AF65-F5344CB8AC3E}">
        <p14:creationId xmlns:p14="http://schemas.microsoft.com/office/powerpoint/2010/main" val="40032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12C3-F6E8-7C8C-1460-6DAC405ECA6F}"/>
              </a:ext>
            </a:extLst>
          </p:cNvPr>
          <p:cNvSpPr>
            <a:spLocks noGrp="1"/>
          </p:cNvSpPr>
          <p:nvPr>
            <p:ph type="ctrTitle"/>
          </p:nvPr>
        </p:nvSpPr>
        <p:spPr/>
        <p:txBody>
          <a:bodyPr/>
          <a:lstStyle/>
          <a:p>
            <a:r>
              <a:rPr lang="en-US" dirty="0"/>
              <a:t>Economic Structures</a:t>
            </a:r>
          </a:p>
        </p:txBody>
      </p:sp>
      <p:sp>
        <p:nvSpPr>
          <p:cNvPr id="3" name="Subtitle 2">
            <a:extLst>
              <a:ext uri="{FF2B5EF4-FFF2-40B4-BE49-F238E27FC236}">
                <a16:creationId xmlns:a16="http://schemas.microsoft.com/office/drawing/2014/main" id="{8A050C71-45E7-B018-37DA-0D5489D7D5F0}"/>
              </a:ext>
            </a:extLst>
          </p:cNvPr>
          <p:cNvSpPr>
            <a:spLocks noGrp="1"/>
          </p:cNvSpPr>
          <p:nvPr>
            <p:ph type="subTitle" idx="1"/>
          </p:nvPr>
        </p:nvSpPr>
        <p:spPr/>
        <p:txBody>
          <a:bodyPr/>
          <a:lstStyle/>
          <a:p>
            <a:r>
              <a:rPr lang="en-US" dirty="0"/>
              <a:t>Ancient </a:t>
            </a:r>
            <a:r>
              <a:rPr lang="en-US" dirty="0" err="1"/>
              <a:t>rome</a:t>
            </a:r>
            <a:endParaRPr lang="en-US" dirty="0"/>
          </a:p>
        </p:txBody>
      </p:sp>
    </p:spTree>
    <p:extLst>
      <p:ext uri="{BB962C8B-B14F-4D97-AF65-F5344CB8AC3E}">
        <p14:creationId xmlns:p14="http://schemas.microsoft.com/office/powerpoint/2010/main" val="279757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FF1691-1F39-F6B2-A434-52C41CF1B83F}"/>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Economic Structures</a:t>
            </a:r>
          </a:p>
        </p:txBody>
      </p:sp>
      <p:sp>
        <p:nvSpPr>
          <p:cNvPr id="3" name="Content Placeholder 2">
            <a:extLst>
              <a:ext uri="{FF2B5EF4-FFF2-40B4-BE49-F238E27FC236}">
                <a16:creationId xmlns:a16="http://schemas.microsoft.com/office/drawing/2014/main" id="{255C6C5C-C038-E8F9-E0DF-152DDFF56DE9}"/>
              </a:ext>
            </a:extLst>
          </p:cNvPr>
          <p:cNvSpPr>
            <a:spLocks noGrp="1"/>
          </p:cNvSpPr>
          <p:nvPr>
            <p:ph idx="1"/>
          </p:nvPr>
        </p:nvSpPr>
        <p:spPr>
          <a:xfrm>
            <a:off x="3836504" y="4455620"/>
            <a:ext cx="7321946" cy="1143000"/>
          </a:xfrm>
        </p:spPr>
        <p:txBody>
          <a:bodyPr vert="horz" lIns="91440" tIns="45720" rIns="91440" bIns="45720" rtlCol="0">
            <a:normAutofit/>
          </a:bodyPr>
          <a:lstStyle/>
          <a:p>
            <a:pPr marL="0" indent="0">
              <a:buNone/>
            </a:pPr>
            <a:r>
              <a:rPr lang="en-US" sz="2400" cap="all" spc="200" dirty="0">
                <a:solidFill>
                  <a:schemeClr val="tx2"/>
                </a:solidFill>
                <a:latin typeface="+mj-lt"/>
              </a:rPr>
              <a:t>Create a </a:t>
            </a:r>
            <a:r>
              <a:rPr lang="en-US" sz="2400" cap="all" spc="200" dirty="0" err="1">
                <a:solidFill>
                  <a:schemeClr val="tx2"/>
                </a:solidFill>
                <a:latin typeface="+mj-lt"/>
              </a:rPr>
              <a:t>mindmap</a:t>
            </a:r>
            <a:r>
              <a:rPr lang="en-US" sz="2400" cap="all" spc="200" dirty="0">
                <a:solidFill>
                  <a:schemeClr val="tx2"/>
                </a:solidFill>
                <a:latin typeface="+mj-lt"/>
              </a:rPr>
              <a:t> of the following economic structures</a:t>
            </a:r>
          </a:p>
        </p:txBody>
      </p:sp>
      <p:pic>
        <p:nvPicPr>
          <p:cNvPr id="7" name="Graphic 6" descr="Bank">
            <a:extLst>
              <a:ext uri="{FF2B5EF4-FFF2-40B4-BE49-F238E27FC236}">
                <a16:creationId xmlns:a16="http://schemas.microsoft.com/office/drawing/2014/main" id="{EE36D6A4-1CA6-1CEF-FA0F-2D437385DC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20" name="Rectangle 19">
            <a:extLst>
              <a:ext uri="{FF2B5EF4-FFF2-40B4-BE49-F238E27FC236}">
                <a16:creationId xmlns:a16="http://schemas.microsoft.com/office/drawing/2014/main" id="{3F0CE275-BAEC-48E9-B00C-1B635C68F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22C524A-01E1-4209-AE20-DA64F7CB1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166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1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BA23-CAC4-EE12-8316-889162877FF8}"/>
              </a:ext>
            </a:extLst>
          </p:cNvPr>
          <p:cNvSpPr>
            <a:spLocks noGrp="1"/>
          </p:cNvSpPr>
          <p:nvPr>
            <p:ph type="title"/>
          </p:nvPr>
        </p:nvSpPr>
        <p:spPr/>
        <p:txBody>
          <a:bodyPr/>
          <a:lstStyle/>
          <a:p>
            <a:pPr algn="ctr"/>
            <a:r>
              <a:rPr lang="en-US" dirty="0"/>
              <a:t>TEACHER ONLY</a:t>
            </a:r>
          </a:p>
        </p:txBody>
      </p:sp>
      <p:sp>
        <p:nvSpPr>
          <p:cNvPr id="3" name="Content Placeholder 2">
            <a:extLst>
              <a:ext uri="{FF2B5EF4-FFF2-40B4-BE49-F238E27FC236}">
                <a16:creationId xmlns:a16="http://schemas.microsoft.com/office/drawing/2014/main" id="{1D893671-66FF-61B1-DF2C-B6F85A13D139}"/>
              </a:ext>
            </a:extLst>
          </p:cNvPr>
          <p:cNvSpPr>
            <a:spLocks noGrp="1"/>
          </p:cNvSpPr>
          <p:nvPr>
            <p:ph idx="1"/>
          </p:nvPr>
        </p:nvSpPr>
        <p:spPr>
          <a:xfrm>
            <a:off x="347729" y="1845733"/>
            <a:ext cx="11552349" cy="4593703"/>
          </a:xfrm>
        </p:spPr>
        <p:txBody>
          <a:bodyPr>
            <a:normAutofit lnSpcReduction="10000"/>
          </a:bodyPr>
          <a:lstStyle/>
          <a:p>
            <a:pPr algn="l">
              <a:buFont typeface="+mj-lt"/>
              <a:buAutoNum type="arabicPeriod"/>
            </a:pPr>
            <a:r>
              <a:rPr lang="en-AU" sz="1100" b="1" i="0" dirty="0">
                <a:solidFill>
                  <a:srgbClr val="374151"/>
                </a:solidFill>
                <a:effectLst/>
                <a:latin typeface="Söhne"/>
              </a:rPr>
              <a:t>Agriculture:</a:t>
            </a:r>
            <a:r>
              <a:rPr lang="en-AU" sz="1100" b="0" i="0" dirty="0">
                <a:solidFill>
                  <a:srgbClr val="374151"/>
                </a:solidFill>
                <a:effectLst/>
                <a:latin typeface="Söhne"/>
              </a:rPr>
              <a:t> The Roman economy was primarily agrarian, with a focus on large-scale farming. The fertile soil of Italy and the use of innovative agricultural techniques, such as the Roman </a:t>
            </a:r>
            <a:r>
              <a:rPr lang="en-AU" sz="1100" b="0" i="0" dirty="0" err="1">
                <a:solidFill>
                  <a:srgbClr val="374151"/>
                </a:solidFill>
                <a:effectLst/>
                <a:latin typeface="Söhne"/>
              </a:rPr>
              <a:t>plow</a:t>
            </a:r>
            <a:r>
              <a:rPr lang="en-AU" sz="1100" b="0" i="0" dirty="0">
                <a:solidFill>
                  <a:srgbClr val="374151"/>
                </a:solidFill>
                <a:effectLst/>
                <a:latin typeface="Söhne"/>
              </a:rPr>
              <a:t>, contributed to high agricultural productivity.</a:t>
            </a:r>
          </a:p>
          <a:p>
            <a:pPr algn="l">
              <a:buFont typeface="+mj-lt"/>
              <a:buAutoNum type="arabicPeriod"/>
            </a:pPr>
            <a:r>
              <a:rPr lang="en-AU" sz="1100" b="1" i="0" dirty="0">
                <a:solidFill>
                  <a:srgbClr val="374151"/>
                </a:solidFill>
                <a:effectLst/>
                <a:latin typeface="Söhne"/>
              </a:rPr>
              <a:t>Slave </a:t>
            </a:r>
            <a:r>
              <a:rPr lang="en-AU" sz="1100" b="1" i="0" dirty="0" err="1">
                <a:solidFill>
                  <a:srgbClr val="374151"/>
                </a:solidFill>
                <a:effectLst/>
                <a:latin typeface="Söhne"/>
              </a:rPr>
              <a:t>Labor</a:t>
            </a:r>
            <a:r>
              <a:rPr lang="en-AU" sz="1100" b="1" i="0" dirty="0">
                <a:solidFill>
                  <a:srgbClr val="374151"/>
                </a:solidFill>
                <a:effectLst/>
                <a:latin typeface="Söhne"/>
              </a:rPr>
              <a:t>:</a:t>
            </a:r>
            <a:r>
              <a:rPr lang="en-AU" sz="1100" b="0" i="0" dirty="0">
                <a:solidFill>
                  <a:srgbClr val="374151"/>
                </a:solidFill>
                <a:effectLst/>
                <a:latin typeface="Söhne"/>
              </a:rPr>
              <a:t> Slavery played a crucial role in the Roman economy. Slaves were used in various sectors, including agriculture, mining, and domestic service. The availability of cheap slave </a:t>
            </a:r>
            <a:r>
              <a:rPr lang="en-AU" sz="1100" b="0" i="0" dirty="0" err="1">
                <a:solidFill>
                  <a:srgbClr val="374151"/>
                </a:solidFill>
                <a:effectLst/>
                <a:latin typeface="Söhne"/>
              </a:rPr>
              <a:t>labor</a:t>
            </a:r>
            <a:r>
              <a:rPr lang="en-AU" sz="1100" b="0" i="0" dirty="0">
                <a:solidFill>
                  <a:srgbClr val="374151"/>
                </a:solidFill>
                <a:effectLst/>
                <a:latin typeface="Söhne"/>
              </a:rPr>
              <a:t> allowed for the expansion of large estates and increased economic output.</a:t>
            </a:r>
          </a:p>
          <a:p>
            <a:pPr algn="l">
              <a:buFont typeface="+mj-lt"/>
              <a:buAutoNum type="arabicPeriod"/>
            </a:pPr>
            <a:r>
              <a:rPr lang="en-AU" sz="1100" b="1" i="0" dirty="0">
                <a:solidFill>
                  <a:srgbClr val="374151"/>
                </a:solidFill>
                <a:effectLst/>
                <a:latin typeface="Söhne"/>
              </a:rPr>
              <a:t>Trade and Commerce:</a:t>
            </a:r>
            <a:r>
              <a:rPr lang="en-AU" sz="1100" b="0" i="0" dirty="0">
                <a:solidFill>
                  <a:srgbClr val="374151"/>
                </a:solidFill>
                <a:effectLst/>
                <a:latin typeface="Söhne"/>
              </a:rPr>
              <a:t> Rome's strategic location on the Mediterranean facilitated extensive trade networks. The Romans engaged in both local and long-distance trade, importing goods such as spices, silk, and precious metals from distant regions. The construction of an extensive road network and the use of the Mediterranean Sea for transportation further facilitated trade.</a:t>
            </a:r>
          </a:p>
          <a:p>
            <a:pPr algn="l">
              <a:buFont typeface="+mj-lt"/>
              <a:buAutoNum type="arabicPeriod"/>
            </a:pPr>
            <a:r>
              <a:rPr lang="en-AU" sz="1100" b="1" i="0" dirty="0">
                <a:solidFill>
                  <a:srgbClr val="374151"/>
                </a:solidFill>
                <a:effectLst/>
                <a:latin typeface="Söhne"/>
              </a:rPr>
              <a:t>Coinage and Currency:</a:t>
            </a:r>
            <a:r>
              <a:rPr lang="en-AU" sz="1100" b="0" i="0" dirty="0">
                <a:solidFill>
                  <a:srgbClr val="374151"/>
                </a:solidFill>
                <a:effectLst/>
                <a:latin typeface="Söhne"/>
              </a:rPr>
              <a:t> The Romans used a system of coinage, with the denarius being the most common silver coin. The Roman government controlled the minting of coins, providing a standardized currency that facilitated economic transactions and trade.</a:t>
            </a:r>
          </a:p>
          <a:p>
            <a:pPr algn="l">
              <a:buFont typeface="+mj-lt"/>
              <a:buAutoNum type="arabicPeriod"/>
            </a:pPr>
            <a:r>
              <a:rPr lang="en-AU" sz="1100" b="1" i="0" dirty="0">
                <a:solidFill>
                  <a:srgbClr val="374151"/>
                </a:solidFill>
                <a:effectLst/>
                <a:latin typeface="Söhne"/>
              </a:rPr>
              <a:t>Urbanization:</a:t>
            </a:r>
            <a:r>
              <a:rPr lang="en-AU" sz="1100" b="0" i="0" dirty="0">
                <a:solidFill>
                  <a:srgbClr val="374151"/>
                </a:solidFill>
                <a:effectLst/>
                <a:latin typeface="Söhne"/>
              </a:rPr>
              <a:t> The Roman Empire was characterized by significant urban development. Cities served as administrative </a:t>
            </a:r>
            <a:r>
              <a:rPr lang="en-AU" sz="1100" b="0" i="0" dirty="0" err="1">
                <a:solidFill>
                  <a:srgbClr val="374151"/>
                </a:solidFill>
                <a:effectLst/>
                <a:latin typeface="Söhne"/>
              </a:rPr>
              <a:t>centers</a:t>
            </a:r>
            <a:r>
              <a:rPr lang="en-AU" sz="1100" b="0" i="0" dirty="0">
                <a:solidFill>
                  <a:srgbClr val="374151"/>
                </a:solidFill>
                <a:effectLst/>
                <a:latin typeface="Söhne"/>
              </a:rPr>
              <a:t>, hubs of economic activity, and cultural focal points. Rome, in particular, became one of the largest and most influential cities in the ancient world.</a:t>
            </a:r>
          </a:p>
          <a:p>
            <a:pPr algn="l">
              <a:buFont typeface="+mj-lt"/>
              <a:buAutoNum type="arabicPeriod"/>
            </a:pPr>
            <a:r>
              <a:rPr lang="en-AU" sz="1100" b="1" i="0" dirty="0">
                <a:solidFill>
                  <a:srgbClr val="374151"/>
                </a:solidFill>
                <a:effectLst/>
                <a:latin typeface="Söhne"/>
              </a:rPr>
              <a:t>Government Involvement:</a:t>
            </a:r>
            <a:r>
              <a:rPr lang="en-AU" sz="1100" b="0" i="0" dirty="0">
                <a:solidFill>
                  <a:srgbClr val="374151"/>
                </a:solidFill>
                <a:effectLst/>
                <a:latin typeface="Söhne"/>
              </a:rPr>
              <a:t> The Roman state played an active role in the economy, especially in areas such as taxation, regulation of trade, and infrastructure development. The government sought to ensure stability and support economic growth through various policies.</a:t>
            </a:r>
          </a:p>
          <a:p>
            <a:pPr algn="l">
              <a:buFont typeface="+mj-lt"/>
              <a:buAutoNum type="arabicPeriod"/>
            </a:pPr>
            <a:r>
              <a:rPr lang="en-AU" sz="1100" b="1" i="0" dirty="0">
                <a:solidFill>
                  <a:srgbClr val="374151"/>
                </a:solidFill>
                <a:effectLst/>
                <a:latin typeface="Söhne"/>
              </a:rPr>
              <a:t>Mining and Industry:</a:t>
            </a:r>
            <a:r>
              <a:rPr lang="en-AU" sz="1100" b="0" i="0" dirty="0">
                <a:solidFill>
                  <a:srgbClr val="374151"/>
                </a:solidFill>
                <a:effectLst/>
                <a:latin typeface="Söhne"/>
              </a:rPr>
              <a:t> The Romans were adept at mining, extracting resources such as gold, silver, iron, and lead. They also had a nascent industrial sector, including textile production and pottery manufacturing.</a:t>
            </a:r>
          </a:p>
          <a:p>
            <a:pPr algn="l">
              <a:buFont typeface="+mj-lt"/>
              <a:buAutoNum type="arabicPeriod"/>
            </a:pPr>
            <a:r>
              <a:rPr lang="en-AU" sz="1100" b="1" i="0" dirty="0">
                <a:solidFill>
                  <a:srgbClr val="374151"/>
                </a:solidFill>
                <a:effectLst/>
                <a:latin typeface="Söhne"/>
              </a:rPr>
              <a:t>Specialization of </a:t>
            </a:r>
            <a:r>
              <a:rPr lang="en-AU" sz="1100" b="1" i="0" dirty="0" err="1">
                <a:solidFill>
                  <a:srgbClr val="374151"/>
                </a:solidFill>
                <a:effectLst/>
                <a:latin typeface="Söhne"/>
              </a:rPr>
              <a:t>Labor</a:t>
            </a:r>
            <a:r>
              <a:rPr lang="en-AU" sz="1100" b="1" i="0" dirty="0">
                <a:solidFill>
                  <a:srgbClr val="374151"/>
                </a:solidFill>
                <a:effectLst/>
                <a:latin typeface="Söhne"/>
              </a:rPr>
              <a:t>:</a:t>
            </a:r>
            <a:r>
              <a:rPr lang="en-AU" sz="1100" b="0" i="0" dirty="0">
                <a:solidFill>
                  <a:srgbClr val="374151"/>
                </a:solidFill>
                <a:effectLst/>
                <a:latin typeface="Söhne"/>
              </a:rPr>
              <a:t> In urban areas, there was a trend towards specialization of </a:t>
            </a:r>
            <a:r>
              <a:rPr lang="en-AU" sz="1100" b="0" i="0" dirty="0" err="1">
                <a:solidFill>
                  <a:srgbClr val="374151"/>
                </a:solidFill>
                <a:effectLst/>
                <a:latin typeface="Söhne"/>
              </a:rPr>
              <a:t>labor</a:t>
            </a:r>
            <a:r>
              <a:rPr lang="en-AU" sz="1100" b="0" i="0" dirty="0">
                <a:solidFill>
                  <a:srgbClr val="374151"/>
                </a:solidFill>
                <a:effectLst/>
                <a:latin typeface="Söhne"/>
              </a:rPr>
              <a:t>, with individuals focusing on specific crafts or trades. This specialization contributed to the development of a diverse and interconnected economy.</a:t>
            </a:r>
          </a:p>
          <a:p>
            <a:pPr algn="l">
              <a:buFont typeface="+mj-lt"/>
              <a:buAutoNum type="arabicPeriod"/>
            </a:pPr>
            <a:r>
              <a:rPr lang="en-AU" sz="1100" b="1" i="0" dirty="0">
                <a:solidFill>
                  <a:srgbClr val="374151"/>
                </a:solidFill>
                <a:effectLst/>
                <a:latin typeface="Söhne"/>
              </a:rPr>
              <a:t>Financial Instruments:</a:t>
            </a:r>
            <a:r>
              <a:rPr lang="en-AU" sz="1100" b="0" i="0" dirty="0">
                <a:solidFill>
                  <a:srgbClr val="374151"/>
                </a:solidFill>
                <a:effectLst/>
                <a:latin typeface="Söhne"/>
              </a:rPr>
              <a:t> Romans developed various financial instruments, including the use of credit, banking, and partnerships. This allowed for more complex economic transactions and investment activities.</a:t>
            </a:r>
          </a:p>
          <a:p>
            <a:pPr algn="l">
              <a:buFont typeface="+mj-lt"/>
              <a:buAutoNum type="arabicPeriod"/>
            </a:pPr>
            <a:r>
              <a:rPr lang="en-AU" sz="1100" b="1" i="0" dirty="0">
                <a:solidFill>
                  <a:srgbClr val="374151"/>
                </a:solidFill>
                <a:effectLst/>
                <a:latin typeface="Söhne"/>
              </a:rPr>
              <a:t>Decline and Transformation:</a:t>
            </a:r>
            <a:r>
              <a:rPr lang="en-AU" sz="1100" b="0" i="0" dirty="0">
                <a:solidFill>
                  <a:srgbClr val="374151"/>
                </a:solidFill>
                <a:effectLst/>
                <a:latin typeface="Söhne"/>
              </a:rPr>
              <a:t> As the Roman Empire faced internal and external challenges, the economy underwent changes. Factors such as overreliance on slave </a:t>
            </a:r>
            <a:r>
              <a:rPr lang="en-AU" sz="1100" b="0" i="0" dirty="0" err="1">
                <a:solidFill>
                  <a:srgbClr val="374151"/>
                </a:solidFill>
                <a:effectLst/>
                <a:latin typeface="Söhne"/>
              </a:rPr>
              <a:t>labor</a:t>
            </a:r>
            <a:r>
              <a:rPr lang="en-AU" sz="1100" b="0" i="0" dirty="0">
                <a:solidFill>
                  <a:srgbClr val="374151"/>
                </a:solidFill>
                <a:effectLst/>
                <a:latin typeface="Söhne"/>
              </a:rPr>
              <a:t>, excessive taxation, and political instability contributed to economic decline in certain regions.</a:t>
            </a:r>
          </a:p>
        </p:txBody>
      </p:sp>
    </p:spTree>
    <p:extLst>
      <p:ext uri="{BB962C8B-B14F-4D97-AF65-F5344CB8AC3E}">
        <p14:creationId xmlns:p14="http://schemas.microsoft.com/office/powerpoint/2010/main" val="441912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12C3-F6E8-7C8C-1460-6DAC405ECA6F}"/>
              </a:ext>
            </a:extLst>
          </p:cNvPr>
          <p:cNvSpPr>
            <a:spLocks noGrp="1"/>
          </p:cNvSpPr>
          <p:nvPr>
            <p:ph type="ctrTitle"/>
          </p:nvPr>
        </p:nvSpPr>
        <p:spPr/>
        <p:txBody>
          <a:bodyPr/>
          <a:lstStyle/>
          <a:p>
            <a:r>
              <a:rPr lang="en-US" dirty="0"/>
              <a:t>Military Structures</a:t>
            </a:r>
          </a:p>
        </p:txBody>
      </p:sp>
      <p:sp>
        <p:nvSpPr>
          <p:cNvPr id="3" name="Subtitle 2">
            <a:extLst>
              <a:ext uri="{FF2B5EF4-FFF2-40B4-BE49-F238E27FC236}">
                <a16:creationId xmlns:a16="http://schemas.microsoft.com/office/drawing/2014/main" id="{8A050C71-45E7-B018-37DA-0D5489D7D5F0}"/>
              </a:ext>
            </a:extLst>
          </p:cNvPr>
          <p:cNvSpPr>
            <a:spLocks noGrp="1"/>
          </p:cNvSpPr>
          <p:nvPr>
            <p:ph type="subTitle" idx="1"/>
          </p:nvPr>
        </p:nvSpPr>
        <p:spPr/>
        <p:txBody>
          <a:bodyPr/>
          <a:lstStyle/>
          <a:p>
            <a:r>
              <a:rPr lang="en-US" dirty="0"/>
              <a:t>Ancient </a:t>
            </a:r>
            <a:r>
              <a:rPr lang="en-US" dirty="0" err="1"/>
              <a:t>rome</a:t>
            </a:r>
            <a:endParaRPr lang="en-US" dirty="0"/>
          </a:p>
        </p:txBody>
      </p:sp>
    </p:spTree>
    <p:extLst>
      <p:ext uri="{BB962C8B-B14F-4D97-AF65-F5344CB8AC3E}">
        <p14:creationId xmlns:p14="http://schemas.microsoft.com/office/powerpoint/2010/main" val="125273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207FE-6CE9-AD8A-0C11-3D5D4B445243}"/>
              </a:ext>
            </a:extLst>
          </p:cNvPr>
          <p:cNvSpPr>
            <a:spLocks noGrp="1"/>
          </p:cNvSpPr>
          <p:nvPr>
            <p:ph type="title"/>
          </p:nvPr>
        </p:nvSpPr>
        <p:spPr>
          <a:xfrm>
            <a:off x="433137" y="224589"/>
            <a:ext cx="11566358" cy="4426531"/>
          </a:xfrm>
        </p:spPr>
        <p:txBody>
          <a:bodyPr vert="horz" lIns="91440" tIns="45720" rIns="91440" bIns="45720" rtlCol="0" anchor="b">
            <a:normAutofit/>
          </a:bodyPr>
          <a:lstStyle/>
          <a:p>
            <a:pPr algn="ctr"/>
            <a:r>
              <a:rPr lang="en-US" sz="3600" dirty="0">
                <a:solidFill>
                  <a:schemeClr val="tx1">
                    <a:lumMod val="85000"/>
                    <a:lumOff val="15000"/>
                  </a:schemeClr>
                </a:solidFill>
              </a:rPr>
              <a:t>Military service was a part of life for Roman citizens. It was needed at first to help increase Rome’s territory and then to defend it. In fact, for a time the most important Roman god was Mars – the god of war.</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Through intense and disciplined training, Rome’s army became very strong. Later, the breakdown in order and self-discipline in the army was one of the reasons Rome’s Western Empire eventually crumbled.</a:t>
            </a: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80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2401-73A1-45D8-90B3-B6EEB78D3B60}"/>
              </a:ext>
            </a:extLst>
          </p:cNvPr>
          <p:cNvSpPr>
            <a:spLocks noGrp="1"/>
          </p:cNvSpPr>
          <p:nvPr>
            <p:ph type="title"/>
          </p:nvPr>
        </p:nvSpPr>
        <p:spPr/>
        <p:txBody>
          <a:bodyPr>
            <a:normAutofit/>
          </a:bodyPr>
          <a:lstStyle/>
          <a:p>
            <a:pPr algn="ctr"/>
            <a:r>
              <a:rPr lang="en-US" sz="3600" dirty="0"/>
              <a:t>DISCUSSION: What does this source teach us about </a:t>
            </a:r>
            <a:r>
              <a:rPr lang="en-US" sz="3600" b="1" i="1" dirty="0">
                <a:solidFill>
                  <a:schemeClr val="accent6"/>
                </a:solidFill>
              </a:rPr>
              <a:t>Roman warfare</a:t>
            </a:r>
            <a:r>
              <a:rPr lang="en-US" sz="3600" dirty="0"/>
              <a:t>?</a:t>
            </a:r>
          </a:p>
        </p:txBody>
      </p:sp>
      <p:pic>
        <p:nvPicPr>
          <p:cNvPr id="4" name="Picture 3">
            <a:extLst>
              <a:ext uri="{FF2B5EF4-FFF2-40B4-BE49-F238E27FC236}">
                <a16:creationId xmlns:a16="http://schemas.microsoft.com/office/drawing/2014/main" id="{D5B78165-EABA-61A8-EED3-200B3BC394AD}"/>
              </a:ext>
            </a:extLst>
          </p:cNvPr>
          <p:cNvPicPr>
            <a:picLocks noChangeAspect="1"/>
          </p:cNvPicPr>
          <p:nvPr/>
        </p:nvPicPr>
        <p:blipFill>
          <a:blip r:embed="rId3"/>
          <a:stretch>
            <a:fillRect/>
          </a:stretch>
        </p:blipFill>
        <p:spPr>
          <a:xfrm>
            <a:off x="2949496" y="2057352"/>
            <a:ext cx="6353967" cy="4514045"/>
          </a:xfrm>
          <a:prstGeom prst="rect">
            <a:avLst/>
          </a:prstGeom>
        </p:spPr>
      </p:pic>
    </p:spTree>
    <p:extLst>
      <p:ext uri="{BB962C8B-B14F-4D97-AF65-F5344CB8AC3E}">
        <p14:creationId xmlns:p14="http://schemas.microsoft.com/office/powerpoint/2010/main" val="991994203"/>
      </p:ext>
    </p:extLst>
  </p:cSld>
  <p:clrMapOvr>
    <a:masterClrMapping/>
  </p:clrMapOvr>
</p:sld>
</file>

<file path=ppt/theme/theme1.xml><?xml version="1.0" encoding="utf-8"?>
<a:theme xmlns:a="http://schemas.openxmlformats.org/drawingml/2006/main" name="Retrospect">
  <a:themeElements>
    <a:clrScheme name="Custom 16">
      <a:dk1>
        <a:srgbClr val="000000"/>
      </a:dk1>
      <a:lt1>
        <a:srgbClr val="FFFFFF"/>
      </a:lt1>
      <a:dk2>
        <a:srgbClr val="344068"/>
      </a:dk2>
      <a:lt2>
        <a:srgbClr val="D9E0E6"/>
      </a:lt2>
      <a:accent1>
        <a:srgbClr val="DA97FB"/>
      </a:accent1>
      <a:accent2>
        <a:srgbClr val="925FFD"/>
      </a:accent2>
      <a:accent3>
        <a:srgbClr val="521B92"/>
      </a:accent3>
      <a:accent4>
        <a:srgbClr val="E89CFF"/>
      </a:accent4>
      <a:accent5>
        <a:srgbClr val="A84BE1"/>
      </a:accent5>
      <a:accent6>
        <a:srgbClr val="8838E6"/>
      </a:accent6>
      <a:hlink>
        <a:srgbClr val="300A99"/>
      </a:hlink>
      <a:folHlink>
        <a:srgbClr val="6E5CA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{36CBF037-A368-844E-AAD3-A3BE395EBCEA}tf16401369</Template>
  <TotalTime>437</TotalTime>
  <Words>1037</Words>
  <Application>Microsoft Macintosh PowerPoint</Application>
  <PresentationFormat>Widescreen</PresentationFormat>
  <Paragraphs>66</Paragraphs>
  <Slides>18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Söhne</vt:lpstr>
      <vt:lpstr>Wingdings</vt:lpstr>
      <vt:lpstr>Retrospect</vt:lpstr>
      <vt:lpstr>Rome – MILITARY and ECONOMIC Structures</vt:lpstr>
      <vt:lpstr>This week:</vt:lpstr>
      <vt:lpstr>Economic Structures</vt:lpstr>
      <vt:lpstr>Economic Structures</vt:lpstr>
      <vt:lpstr>PowerPoint Presentation</vt:lpstr>
      <vt:lpstr>TEACHER ONLY</vt:lpstr>
      <vt:lpstr>Military Structures</vt:lpstr>
      <vt:lpstr>Military service was a part of life for Roman citizens. It was needed at first to help increase Rome’s territory and then to defend it. In fact, for a time the most important Roman god was Mars – the god of war.  Through intense and disciplined training, Rome’s army became very strong. Later, the breakdown in order and self-discipline in the army was one of the reasons Rome’s Western Empire eventually crumbled.</vt:lpstr>
      <vt:lpstr>DISCUSSION: What does this source teach us about Roman warfare?</vt:lpstr>
      <vt:lpstr>DISCUSSION: What does this source teach us about Roman warfare?</vt:lpstr>
      <vt:lpstr>DISCUSSION: What does this source teach us about Roman warfare?</vt:lpstr>
      <vt:lpstr>WARFARE – Early Days</vt:lpstr>
      <vt:lpstr>WARFARE – Organisation</vt:lpstr>
      <vt:lpstr>PowerPoint Presentation</vt:lpstr>
      <vt:lpstr>WARFARE – Organisation</vt:lpstr>
      <vt:lpstr>Each legion of the Roman army carried a standard into battle. A Standard was a silver eagle called an Aquila mounted on a pole that identified each legion.   It was a symbol of their strength and therefore a matter of great shame if the standard was lost or captured.  This could destroy the morale and discipline of the legion on the battlefield.  There were several standard-bearers in Rome’s army who were chosen for their leadership qualities. They were known as aquilifer, because they carried the aquila.</vt:lpstr>
      <vt:lpstr>WARFARE – Siege</vt:lpstr>
      <vt:lpstr>Make a catapult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164</cp:revision>
  <dcterms:created xsi:type="dcterms:W3CDTF">2022-07-13T05:26:46Z</dcterms:created>
  <dcterms:modified xsi:type="dcterms:W3CDTF">2024-01-11T08:20:44Z</dcterms:modified>
</cp:coreProperties>
</file>